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6" r:id="rId15"/>
    <p:sldId id="288" r:id="rId16"/>
    <p:sldId id="308" r:id="rId17"/>
    <p:sldId id="306" r:id="rId18"/>
    <p:sldId id="273" r:id="rId19"/>
    <p:sldId id="304" r:id="rId20"/>
    <p:sldId id="305" r:id="rId21"/>
    <p:sldId id="274" r:id="rId22"/>
    <p:sldId id="307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0A51-8A2B-4D73-AAE6-679B338BF2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3C6CB8-E625-44FD-AFBE-E8F4D133D405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VINH/Desktop/may%20bay.ppt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1600200" y="83820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0033CC"/>
                </a:solidFill>
              </a:rPr>
              <a:t>TRƯỜNG </a:t>
            </a:r>
            <a:r>
              <a:rPr lang="en-US" sz="3200" b="1" i="1" dirty="0" smtClean="0">
                <a:solidFill>
                  <a:srgbClr val="0033CC"/>
                </a:solidFill>
              </a:rPr>
              <a:t>TIỂU </a:t>
            </a:r>
            <a:r>
              <a:rPr lang="en-US" sz="3200" b="1" i="1" dirty="0" smtClean="0">
                <a:solidFill>
                  <a:srgbClr val="0033CC"/>
                </a:solidFill>
              </a:rPr>
              <a:t>HỌC </a:t>
            </a:r>
            <a:r>
              <a:rPr lang="en-US" sz="3200" b="1" i="1" dirty="0" smtClean="0">
                <a:solidFill>
                  <a:srgbClr val="0033CC"/>
                </a:solidFill>
              </a:rPr>
              <a:t>KIM LAN</a:t>
            </a:r>
            <a:endParaRPr lang="en-US" sz="3200" b="1" i="1" dirty="0">
              <a:solidFill>
                <a:srgbClr val="0033CC"/>
              </a:solidFill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219200" y="213360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rgbClr val="990099"/>
                </a:solidFill>
              </a:rPr>
              <a:t>Môn</a:t>
            </a:r>
            <a:r>
              <a:rPr lang="en-US" sz="5400" b="1" dirty="0">
                <a:solidFill>
                  <a:srgbClr val="990099"/>
                </a:solidFill>
              </a:rPr>
              <a:t> : </a:t>
            </a:r>
            <a:r>
              <a:rPr lang="en-US" sz="5400" b="1" dirty="0" err="1">
                <a:solidFill>
                  <a:srgbClr val="FF0000"/>
                </a:solidFill>
              </a:rPr>
              <a:t>Luyện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từ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câu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148217" y="3497943"/>
            <a:ext cx="662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990099"/>
                </a:solidFill>
              </a:rPr>
              <a:t>Lớp</a:t>
            </a:r>
            <a:r>
              <a:rPr lang="en-US" sz="4000" b="1" dirty="0">
                <a:solidFill>
                  <a:srgbClr val="990099"/>
                </a:solidFill>
              </a:rPr>
              <a:t> </a:t>
            </a:r>
            <a:r>
              <a:rPr lang="en-US" sz="4000" b="1" dirty="0" smtClean="0">
                <a:solidFill>
                  <a:srgbClr val="990099"/>
                </a:solidFill>
              </a:rPr>
              <a:t>2</a:t>
            </a:r>
            <a:endParaRPr lang="en-US" sz="4000" b="1" dirty="0">
              <a:solidFill>
                <a:srgbClr val="990099"/>
              </a:solidFill>
            </a:endParaRPr>
          </a:p>
        </p:txBody>
      </p:sp>
      <p:pic>
        <p:nvPicPr>
          <p:cNvPr id="54292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54289" grpId="0"/>
      <p:bldP spid="5428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âcy du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4798"/>
            <a:ext cx="7848600" cy="5718372"/>
          </a:xfrm>
          <a:noFill/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95324" y="4572000"/>
            <a:ext cx="1568388" cy="1220020"/>
            <a:chOff x="1056" y="2592"/>
            <a:chExt cx="640" cy="625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1056" y="2592"/>
              <a:ext cx="599" cy="625"/>
              <a:chOff x="884" y="2523"/>
              <a:chExt cx="862" cy="862"/>
            </a:xfrm>
          </p:grpSpPr>
          <p:sp>
            <p:nvSpPr>
              <p:cNvPr id="1229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1235" y="2715"/>
              <a:ext cx="46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3279161" y="5867400"/>
            <a:ext cx="2057400" cy="914400"/>
            <a:chOff x="576" y="3744"/>
            <a:chExt cx="1296" cy="576"/>
          </a:xfrm>
        </p:grpSpPr>
        <p:grpSp>
          <p:nvGrpSpPr>
            <p:cNvPr id="12293" name="Group 16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2295" name="AutoShape 17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AutoShape 18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4" name="Text Box 19"/>
            <p:cNvSpPr txBox="1">
              <a:spLocks noChangeArrowheads="1"/>
            </p:cNvSpPr>
            <p:nvPr/>
          </p:nvSpPr>
          <p:spPr bwMode="auto">
            <a:xfrm>
              <a:off x="707" y="3811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dừa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h dong 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8305800" cy="51800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5301" y="5384215"/>
            <a:ext cx="1585739" cy="1117014"/>
            <a:chOff x="884" y="2523"/>
            <a:chExt cx="862" cy="862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Oval 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Oval 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Oval 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8" name="Oval 1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9" name="Oval 1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0" name="Oval 1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99282" y="5475874"/>
            <a:ext cx="731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284590" y="5842000"/>
            <a:ext cx="2057400" cy="914400"/>
            <a:chOff x="576" y="3744"/>
            <a:chExt cx="1296" cy="576"/>
          </a:xfrm>
        </p:grpSpPr>
        <p:grpSp>
          <p:nvGrpSpPr>
            <p:cNvPr id="13318" name="Group 15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3320" name="AutoShape 16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AutoShape 17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18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mía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6931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65" name="Group 81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0" y="720"/>
            <a:chExt cx="1344" cy="1089"/>
          </a:xfrm>
        </p:grpSpPr>
        <p:sp>
          <p:nvSpPr>
            <p:cNvPr id="14394" name="Rectangle 4"/>
            <p:cNvSpPr>
              <a:spLocks noChangeArrowheads="1"/>
            </p:cNvSpPr>
            <p:nvPr/>
          </p:nvSpPr>
          <p:spPr bwMode="auto">
            <a:xfrm>
              <a:off x="0" y="790"/>
              <a:ext cx="1344" cy="101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95" name="Picture 5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0" y="720"/>
              <a:ext cx="134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Text Box 34"/>
            <p:cNvSpPr txBox="1">
              <a:spLocks noChangeArrowheads="1"/>
            </p:cNvSpPr>
            <p:nvPr/>
          </p:nvSpPr>
          <p:spPr bwMode="auto">
            <a:xfrm>
              <a:off x="336" y="1559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2286000" y="3276600"/>
            <a:ext cx="2057400" cy="1722438"/>
            <a:chOff x="2459" y="235"/>
            <a:chExt cx="1248" cy="1567"/>
          </a:xfrm>
        </p:grpSpPr>
        <p:sp>
          <p:nvSpPr>
            <p:cNvPr id="1439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1" name="Group 37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4392" name="Picture 8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3" name="Text Box 36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4724400" y="3200400"/>
            <a:ext cx="2133600" cy="1681163"/>
            <a:chOff x="3936" y="720"/>
            <a:chExt cx="1296" cy="1444"/>
          </a:xfrm>
        </p:grpSpPr>
        <p:sp>
          <p:nvSpPr>
            <p:cNvPr id="14387" name="Rectangle 28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8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89" name="Text Box 39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67664" name="Group 80"/>
          <p:cNvGrpSpPr>
            <a:grpSpLocks/>
          </p:cNvGrpSpPr>
          <p:nvPr/>
        </p:nvGrpSpPr>
        <p:grpSpPr bwMode="auto">
          <a:xfrm>
            <a:off x="6934200" y="5105400"/>
            <a:ext cx="2057400" cy="1633538"/>
            <a:chOff x="4464" y="768"/>
            <a:chExt cx="1296" cy="1029"/>
          </a:xfrm>
        </p:grpSpPr>
        <p:sp>
          <p:nvSpPr>
            <p:cNvPr id="14384" name="Rectangle 25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5" name="Picture 26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6" name="Text Box 41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>
            <a:off x="2286000" y="5072063"/>
            <a:ext cx="2133600" cy="1633537"/>
            <a:chOff x="2976" y="1920"/>
            <a:chExt cx="1344" cy="1029"/>
          </a:xfrm>
        </p:grpSpPr>
        <p:grpSp>
          <p:nvGrpSpPr>
            <p:cNvPr id="14380" name="Group 44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4382" name="Rectangle 1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83" name="Picture 20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81" name="Text Box 4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67666" name="Group 82"/>
          <p:cNvGrpSpPr>
            <a:grpSpLocks/>
          </p:cNvGrpSpPr>
          <p:nvPr/>
        </p:nvGrpSpPr>
        <p:grpSpPr bwMode="auto">
          <a:xfrm>
            <a:off x="7012860" y="3276600"/>
            <a:ext cx="2057400" cy="1695450"/>
            <a:chOff x="4464" y="2208"/>
            <a:chExt cx="1296" cy="1068"/>
          </a:xfrm>
        </p:grpSpPr>
        <p:grpSp>
          <p:nvGrpSpPr>
            <p:cNvPr id="14376" name="Group 47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4378" name="Rectangle 13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79" name="Picture 14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77" name="Text Box 46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67663" name="Group 79"/>
          <p:cNvGrpSpPr>
            <a:grpSpLocks/>
          </p:cNvGrpSpPr>
          <p:nvPr/>
        </p:nvGrpSpPr>
        <p:grpSpPr bwMode="auto">
          <a:xfrm>
            <a:off x="4648200" y="5008563"/>
            <a:ext cx="2057400" cy="1697037"/>
            <a:chOff x="4464" y="1872"/>
            <a:chExt cx="1296" cy="1128"/>
          </a:xfrm>
        </p:grpSpPr>
        <p:sp>
          <p:nvSpPr>
            <p:cNvPr id="14373" name="Rectangle 22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4" name="Picture 23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5" name="Text Box 49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67661" name="Group 77"/>
          <p:cNvGrpSpPr>
            <a:grpSpLocks/>
          </p:cNvGrpSpPr>
          <p:nvPr/>
        </p:nvGrpSpPr>
        <p:grpSpPr bwMode="auto">
          <a:xfrm>
            <a:off x="0" y="5068888"/>
            <a:ext cx="2082800" cy="1712912"/>
            <a:chOff x="3072" y="768"/>
            <a:chExt cx="1312" cy="1187"/>
          </a:xfrm>
        </p:grpSpPr>
        <p:sp>
          <p:nvSpPr>
            <p:cNvPr id="14370" name="Rectangle 16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1" name="Picture 17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Text Box 51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637" name="Group 53"/>
          <p:cNvGrpSpPr>
            <a:grpSpLocks/>
          </p:cNvGrpSpPr>
          <p:nvPr/>
        </p:nvGrpSpPr>
        <p:grpSpPr bwMode="auto">
          <a:xfrm>
            <a:off x="0" y="0"/>
            <a:ext cx="2209800" cy="1066800"/>
            <a:chOff x="4176" y="576"/>
            <a:chExt cx="600" cy="672"/>
          </a:xfrm>
        </p:grpSpPr>
        <p:grpSp>
          <p:nvGrpSpPr>
            <p:cNvPr id="14365" name="Group 54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436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6" name="Text Box 58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67643" name="Group 59"/>
          <p:cNvGrpSpPr>
            <a:grpSpLocks/>
          </p:cNvGrpSpPr>
          <p:nvPr/>
        </p:nvGrpSpPr>
        <p:grpSpPr bwMode="auto">
          <a:xfrm>
            <a:off x="2286000" y="0"/>
            <a:ext cx="2286000" cy="1066800"/>
            <a:chOff x="3312" y="1472"/>
            <a:chExt cx="576" cy="672"/>
          </a:xfrm>
        </p:grpSpPr>
        <p:grpSp>
          <p:nvGrpSpPr>
            <p:cNvPr id="14360" name="Group 6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6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1" name="Text Box 6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49" name="Group 65"/>
          <p:cNvGrpSpPr>
            <a:grpSpLocks/>
          </p:cNvGrpSpPr>
          <p:nvPr/>
        </p:nvGrpSpPr>
        <p:grpSpPr bwMode="auto">
          <a:xfrm>
            <a:off x="4572000" y="0"/>
            <a:ext cx="2362200" cy="1066800"/>
            <a:chOff x="3312" y="1472"/>
            <a:chExt cx="576" cy="672"/>
          </a:xfrm>
        </p:grpSpPr>
        <p:grpSp>
          <p:nvGrpSpPr>
            <p:cNvPr id="14355" name="Group 6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4356" name="Text Box 7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55" name="Group 71"/>
          <p:cNvGrpSpPr>
            <a:grpSpLocks/>
          </p:cNvGrpSpPr>
          <p:nvPr/>
        </p:nvGrpSpPr>
        <p:grpSpPr bwMode="auto">
          <a:xfrm>
            <a:off x="6858000" y="0"/>
            <a:ext cx="2438400" cy="1066800"/>
            <a:chOff x="3312" y="1472"/>
            <a:chExt cx="576" cy="672"/>
          </a:xfrm>
        </p:grpSpPr>
        <p:grpSp>
          <p:nvGrpSpPr>
            <p:cNvPr id="14350" name="Group 72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5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51" name="Text Box 76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2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-0.325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416 -0.0555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6666 -0.3224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-0.52083 -0.05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52778 -0.5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032 L 0.275 -0.3141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25834 -0.576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417 -0.318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2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288" y="192"/>
            <a:chExt cx="1248" cy="1089"/>
          </a:xfrm>
        </p:grpSpPr>
        <p:sp>
          <p:nvSpPr>
            <p:cNvPr id="15424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1248" cy="108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25" name="Picture 4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288" y="240"/>
              <a:ext cx="124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6" name="Text Box 5"/>
            <p:cNvSpPr txBox="1">
              <a:spLocks noChangeArrowheads="1"/>
            </p:cNvSpPr>
            <p:nvPr/>
          </p:nvSpPr>
          <p:spPr bwMode="auto">
            <a:xfrm>
              <a:off x="600" y="1031"/>
              <a:ext cx="8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52400" y="5135563"/>
            <a:ext cx="2057400" cy="1722437"/>
            <a:chOff x="2459" y="235"/>
            <a:chExt cx="1248" cy="1567"/>
          </a:xfrm>
        </p:grpSpPr>
        <p:sp>
          <p:nvSpPr>
            <p:cNvPr id="1542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1" name="Group 8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5422" name="Picture 9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3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2438400" y="3352800"/>
            <a:ext cx="2133600" cy="1681163"/>
            <a:chOff x="3936" y="720"/>
            <a:chExt cx="1296" cy="1444"/>
          </a:xfrm>
        </p:grpSpPr>
        <p:sp>
          <p:nvSpPr>
            <p:cNvPr id="15417" name="Rectangle 12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19" name="Text Box 14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7086600" y="5257800"/>
            <a:ext cx="2057400" cy="1633538"/>
            <a:chOff x="4464" y="768"/>
            <a:chExt cx="1296" cy="1029"/>
          </a:xfrm>
        </p:grpSpPr>
        <p:sp>
          <p:nvSpPr>
            <p:cNvPr id="15414" name="Rectangle 16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5" name="Picture 17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6" name="Text Box 18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800600" y="3352800"/>
            <a:ext cx="2133600" cy="1709738"/>
            <a:chOff x="2976" y="1920"/>
            <a:chExt cx="1344" cy="1029"/>
          </a:xfrm>
        </p:grpSpPr>
        <p:grpSp>
          <p:nvGrpSpPr>
            <p:cNvPr id="15410" name="Group 20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5412" name="Rectangle 2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13" name="Picture 22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1" name="Text Box 2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15367" name="Group 24"/>
          <p:cNvGrpSpPr>
            <a:grpSpLocks/>
          </p:cNvGrpSpPr>
          <p:nvPr/>
        </p:nvGrpSpPr>
        <p:grpSpPr bwMode="auto">
          <a:xfrm>
            <a:off x="2438400" y="5162550"/>
            <a:ext cx="2133600" cy="1695450"/>
            <a:chOff x="4464" y="2208"/>
            <a:chExt cx="1296" cy="1068"/>
          </a:xfrm>
        </p:grpSpPr>
        <p:grpSp>
          <p:nvGrpSpPr>
            <p:cNvPr id="15406" name="Group 25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5408" name="Rectangle 26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09" name="Picture 27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07" name="Text Box 28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7086600" y="3352800"/>
            <a:ext cx="2057400" cy="1739900"/>
            <a:chOff x="4464" y="1872"/>
            <a:chExt cx="1296" cy="1120"/>
          </a:xfrm>
        </p:grpSpPr>
        <p:sp>
          <p:nvSpPr>
            <p:cNvPr id="15403" name="Rectangle 30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4" name="Picture 31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05" name="Text Box 32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4800600" y="5145088"/>
            <a:ext cx="2082800" cy="1712912"/>
            <a:chOff x="3072" y="768"/>
            <a:chExt cx="1312" cy="1187"/>
          </a:xfrm>
        </p:grpSpPr>
        <p:sp>
          <p:nvSpPr>
            <p:cNvPr id="15400" name="Rectangle 34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1" name="Picture 35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Text Box 36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370" name="Group 37"/>
          <p:cNvGrpSpPr>
            <a:grpSpLocks/>
          </p:cNvGrpSpPr>
          <p:nvPr/>
        </p:nvGrpSpPr>
        <p:grpSpPr bwMode="auto">
          <a:xfrm>
            <a:off x="152400" y="2133600"/>
            <a:ext cx="2209800" cy="1066800"/>
            <a:chOff x="4176" y="576"/>
            <a:chExt cx="600" cy="672"/>
          </a:xfrm>
        </p:grpSpPr>
        <p:grpSp>
          <p:nvGrpSpPr>
            <p:cNvPr id="15395" name="Group 38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539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6" name="Text Box 42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15371" name="Group 43"/>
          <p:cNvGrpSpPr>
            <a:grpSpLocks/>
          </p:cNvGrpSpPr>
          <p:nvPr/>
        </p:nvGrpSpPr>
        <p:grpSpPr bwMode="auto">
          <a:xfrm>
            <a:off x="2286000" y="2133600"/>
            <a:ext cx="2286000" cy="1066800"/>
            <a:chOff x="3312" y="1472"/>
            <a:chExt cx="576" cy="672"/>
          </a:xfrm>
        </p:grpSpPr>
        <p:grpSp>
          <p:nvGrpSpPr>
            <p:cNvPr id="15390" name="Group 44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9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1" name="Text Box 48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2" name="Group 49"/>
          <p:cNvGrpSpPr>
            <a:grpSpLocks/>
          </p:cNvGrpSpPr>
          <p:nvPr/>
        </p:nvGrpSpPr>
        <p:grpSpPr bwMode="auto">
          <a:xfrm>
            <a:off x="4572000" y="2133600"/>
            <a:ext cx="2362200" cy="1066800"/>
            <a:chOff x="3312" y="1472"/>
            <a:chExt cx="576" cy="672"/>
          </a:xfrm>
        </p:grpSpPr>
        <p:grpSp>
          <p:nvGrpSpPr>
            <p:cNvPr id="15385" name="Group 5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5386" name="Text Box 5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3" name="Group 55"/>
          <p:cNvGrpSpPr>
            <a:grpSpLocks/>
          </p:cNvGrpSpPr>
          <p:nvPr/>
        </p:nvGrpSpPr>
        <p:grpSpPr bwMode="auto">
          <a:xfrm>
            <a:off x="6858000" y="2133600"/>
            <a:ext cx="2438400" cy="1066800"/>
            <a:chOff x="3312" y="1472"/>
            <a:chExt cx="576" cy="672"/>
          </a:xfrm>
        </p:grpSpPr>
        <p:grpSp>
          <p:nvGrpSpPr>
            <p:cNvPr id="15380" name="Group 5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8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81" name="Text Box 6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3429000" y="228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276600" y="152399"/>
            <a:ext cx="2895600" cy="914401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1219200" y="1066800"/>
            <a:ext cx="27432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3505200" y="1066800"/>
            <a:ext cx="762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>
            <a:off x="4876800" y="1066800"/>
            <a:ext cx="914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>
            <a:off x="5105400" y="1066800"/>
            <a:ext cx="2971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3" grpId="0"/>
      <p:bldP spid="69695" grpId="0" animBg="1"/>
      <p:bldP spid="69702" grpId="0" animBg="1"/>
      <p:bldP spid="69703" grpId="0" animBg="1"/>
      <p:bldP spid="69704" grpId="0" animBg="1"/>
      <p:bldP spid="69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0"/>
            <a:ext cx="9278258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1447800"/>
            <a:ext cx="3886200" cy="2978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1669821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048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8886" y="3165929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915" y="47244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6"/>
          </p:cNvCxnSpPr>
          <p:nvPr/>
        </p:nvCxnSpPr>
        <p:spPr>
          <a:xfrm flipV="1">
            <a:off x="4343400" y="832367"/>
            <a:ext cx="1219200" cy="2104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4343400" y="2197387"/>
            <a:ext cx="1219200" cy="739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1"/>
          </p:cNvCxnSpPr>
          <p:nvPr/>
        </p:nvCxnSpPr>
        <p:spPr>
          <a:xfrm>
            <a:off x="4343400" y="2937133"/>
            <a:ext cx="1255486" cy="756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10" idx="1"/>
          </p:cNvCxnSpPr>
          <p:nvPr/>
        </p:nvCxnSpPr>
        <p:spPr>
          <a:xfrm>
            <a:off x="4343400" y="2937133"/>
            <a:ext cx="1284515" cy="231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2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chỉ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667000" y="457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03453221"/>
              </p:ext>
            </p:extLst>
          </p:nvPr>
        </p:nvGraphicFramePr>
        <p:xfrm>
          <a:off x="457200" y="854075"/>
          <a:ext cx="8229600" cy="5851526"/>
        </p:xfrm>
        <a:graphic>
          <a:graphicData uri="http://schemas.openxmlformats.org/drawingml/2006/table">
            <a:tbl>
              <a:tblPr/>
              <a:tblGrid>
                <a:gridCol w="2058988"/>
                <a:gridCol w="2057400"/>
                <a:gridCol w="2054225"/>
                <a:gridCol w="20589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447800" y="457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  <p:bldP spid="123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1772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2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sự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sau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048000" y="715504"/>
            <a:ext cx="2057400" cy="77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77728878"/>
              </p:ext>
            </p:extLst>
          </p:nvPr>
        </p:nvGraphicFramePr>
        <p:xfrm>
          <a:off x="495300" y="915620"/>
          <a:ext cx="8229600" cy="5851526"/>
        </p:xfrm>
        <a:graphic>
          <a:graphicData uri="http://schemas.openxmlformats.org/drawingml/2006/table">
            <a:tbl>
              <a:tblPr/>
              <a:tblGrid>
                <a:gridCol w="2058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yêu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kẻ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mến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cô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thầy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heo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phượng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vĩ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676400" y="65480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7966" y="1109255"/>
            <a:ext cx="1828800" cy="932331"/>
            <a:chOff x="-2514600" y="620168"/>
            <a:chExt cx="1828800" cy="932331"/>
          </a:xfrm>
        </p:grpSpPr>
        <p:sp>
          <p:nvSpPr>
            <p:cNvPr id="2" name="Oval 1"/>
            <p:cNvSpPr/>
            <p:nvPr/>
          </p:nvSpPr>
          <p:spPr>
            <a:xfrm>
              <a:off x="-2514600" y="620168"/>
              <a:ext cx="1828800" cy="825788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195950" y="690725"/>
              <a:ext cx="121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bạn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4566" y="2322447"/>
            <a:ext cx="1828800" cy="932331"/>
            <a:chOff x="-2514600" y="620168"/>
            <a:chExt cx="1828800" cy="932331"/>
          </a:xfrm>
        </p:grpSpPr>
        <p:sp>
          <p:nvSpPr>
            <p:cNvPr id="12" name="Oval 11"/>
            <p:cNvSpPr/>
            <p:nvPr/>
          </p:nvSpPr>
          <p:spPr>
            <a:xfrm>
              <a:off x="-2514600" y="620168"/>
              <a:ext cx="1828800" cy="825788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312062" y="690725"/>
              <a:ext cx="1549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cô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giáo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4400" y="3425107"/>
            <a:ext cx="1828800" cy="956450"/>
            <a:chOff x="3195621" y="3143079"/>
            <a:chExt cx="1828800" cy="956450"/>
          </a:xfrm>
        </p:grpSpPr>
        <p:sp>
          <p:nvSpPr>
            <p:cNvPr id="15" name="Oval 14"/>
            <p:cNvSpPr/>
            <p:nvPr/>
          </p:nvSpPr>
          <p:spPr>
            <a:xfrm>
              <a:off x="3195621" y="3143079"/>
              <a:ext cx="1828800" cy="825788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0421" y="3237755"/>
              <a:ext cx="1510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học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trò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8076" y="2268606"/>
            <a:ext cx="1828800" cy="932331"/>
            <a:chOff x="-2514600" y="620168"/>
            <a:chExt cx="1828800" cy="932331"/>
          </a:xfrm>
        </p:grpSpPr>
        <p:sp>
          <p:nvSpPr>
            <p:cNvPr id="18" name="Oval 17"/>
            <p:cNvSpPr/>
            <p:nvPr/>
          </p:nvSpPr>
          <p:spPr>
            <a:xfrm>
              <a:off x="-2514600" y="620168"/>
              <a:ext cx="1828800" cy="825788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475348" y="690725"/>
              <a:ext cx="178954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thầy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giáo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1647" y="3490438"/>
            <a:ext cx="1828800" cy="913928"/>
            <a:chOff x="-2027705" y="790420"/>
            <a:chExt cx="1828800" cy="913928"/>
          </a:xfrm>
        </p:grpSpPr>
        <p:sp>
          <p:nvSpPr>
            <p:cNvPr id="22" name="Oval 21"/>
            <p:cNvSpPr/>
            <p:nvPr/>
          </p:nvSpPr>
          <p:spPr>
            <a:xfrm>
              <a:off x="-2027705" y="790420"/>
              <a:ext cx="1828800" cy="8257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741050" y="842574"/>
              <a:ext cx="121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bảng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24665" y="1065185"/>
            <a:ext cx="1905000" cy="913928"/>
            <a:chOff x="-2103905" y="790420"/>
            <a:chExt cx="1905000" cy="913928"/>
          </a:xfrm>
        </p:grpSpPr>
        <p:sp>
          <p:nvSpPr>
            <p:cNvPr id="25" name="Oval 24"/>
            <p:cNvSpPr/>
            <p:nvPr/>
          </p:nvSpPr>
          <p:spPr>
            <a:xfrm>
              <a:off x="-2027705" y="790420"/>
              <a:ext cx="1828800" cy="8257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2103905" y="842574"/>
              <a:ext cx="19049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thước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kẻ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4400" y="5722556"/>
            <a:ext cx="1828800" cy="913928"/>
            <a:chOff x="-2027705" y="790420"/>
            <a:chExt cx="1828800" cy="913928"/>
          </a:xfrm>
        </p:grpSpPr>
        <p:sp>
          <p:nvSpPr>
            <p:cNvPr id="28" name="Oval 27"/>
            <p:cNvSpPr/>
            <p:nvPr/>
          </p:nvSpPr>
          <p:spPr>
            <a:xfrm>
              <a:off x="-2027705" y="790420"/>
              <a:ext cx="1828800" cy="8257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741050" y="842574"/>
              <a:ext cx="121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sách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77404" y="4620434"/>
            <a:ext cx="1828800" cy="861774"/>
            <a:chOff x="5867400" y="6793264"/>
            <a:chExt cx="1828800" cy="861774"/>
          </a:xfrm>
        </p:grpSpPr>
        <p:sp>
          <p:nvSpPr>
            <p:cNvPr id="31" name="Oval 30"/>
            <p:cNvSpPr/>
            <p:nvPr/>
          </p:nvSpPr>
          <p:spPr>
            <a:xfrm>
              <a:off x="5867400" y="6811257"/>
              <a:ext cx="1828800" cy="825788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6793264"/>
              <a:ext cx="121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nai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99036" y="4517876"/>
            <a:ext cx="1828800" cy="825788"/>
            <a:chOff x="5867400" y="6811257"/>
            <a:chExt cx="1828800" cy="825788"/>
          </a:xfrm>
        </p:grpSpPr>
        <p:sp>
          <p:nvSpPr>
            <p:cNvPr id="35" name="Oval 34"/>
            <p:cNvSpPr/>
            <p:nvPr/>
          </p:nvSpPr>
          <p:spPr>
            <a:xfrm>
              <a:off x="5867400" y="6811257"/>
              <a:ext cx="1828800" cy="825788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9800" y="6913815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cá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heo</a:t>
              </a:r>
              <a:endParaRPr lang="vi-VN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5211" y="5871621"/>
            <a:ext cx="1981199" cy="861774"/>
            <a:chOff x="-3893755" y="3735250"/>
            <a:chExt cx="1981199" cy="861774"/>
          </a:xfrm>
        </p:grpSpPr>
        <p:sp>
          <p:nvSpPr>
            <p:cNvPr id="38" name="Oval 37"/>
            <p:cNvSpPr/>
            <p:nvPr/>
          </p:nvSpPr>
          <p:spPr>
            <a:xfrm>
              <a:off x="-3842349" y="3771236"/>
              <a:ext cx="1828800" cy="825788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3893755" y="3735250"/>
              <a:ext cx="198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err="1">
                  <a:latin typeface="Times New Roman" pitchFamily="18" charset="0"/>
                </a:rPr>
                <a:t>phượng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vĩ</a:t>
              </a:r>
              <a:endParaRPr lang="en-US" sz="3200" b="1" dirty="0">
                <a:latin typeface="Times New Roman" pitchFamily="18" charset="0"/>
              </a:endParaRPr>
            </a:p>
            <a:p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4815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8" name="Group 26"/>
          <p:cNvGraphicFramePr>
            <a:graphicFrameLocks noGrp="1"/>
          </p:cNvGraphicFramePr>
          <p:nvPr>
            <p:ph/>
          </p:nvPr>
        </p:nvGraphicFramePr>
        <p:xfrm>
          <a:off x="381000" y="1600200"/>
          <a:ext cx="8534400" cy="442118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1199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con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đồ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cây cối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81000" y="3162300"/>
            <a:ext cx="2057400" cy="2774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bạn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cô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thầy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học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trò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2628900" y="3162300"/>
            <a:ext cx="1905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nai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cá heo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4648200" y="3162300"/>
            <a:ext cx="2133600" cy="204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kẻ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bảng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sách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858000" y="3162300"/>
            <a:ext cx="2133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phượng vĩ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92112" y="762000"/>
            <a:ext cx="875188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2" grpId="0"/>
      <p:bldP spid="85013" grpId="0"/>
      <p:bldP spid="85014" grpId="0"/>
      <p:bldP spid="85015" grpId="0"/>
      <p:bldP spid="850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614964" y="2222500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6375" y="747713"/>
            <a:ext cx="349885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883" y="838200"/>
            <a:ext cx="13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9" y="838200"/>
            <a:ext cx="21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68422" y="3733800"/>
            <a:ext cx="4288528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440929" y="2667310"/>
            <a:ext cx="4101606" cy="1068871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458731" y="3734594"/>
            <a:ext cx="4083804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5486400" y="2895600"/>
            <a:ext cx="2905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1894114" y="1539874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4103914" y="1539874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76433" y="2666206"/>
            <a:ext cx="4272506" cy="106759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470394" y="2850177"/>
            <a:ext cx="410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Ai (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,…)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4.68208E-6 L -0.00087 0.381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0.10834 0.381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51213" grpId="0" animBg="1"/>
      <p:bldP spid="51229" grpId="0" animBg="1"/>
      <p:bldP spid="51231" grpId="0" animBg="1"/>
      <p:bldP spid="51251" grpId="0"/>
      <p:bldP spid="51259" grpId="3" build="allAtOnce"/>
      <p:bldP spid="51259" grpId="4" build="allAtOnce"/>
      <p:bldP spid="51260" grpId="1"/>
      <p:bldP spid="51260" grpId="2"/>
      <p:bldP spid="20" grpId="0" animBg="1"/>
      <p:bldP spid="21" grpId="0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  , </a:t>
              </a:r>
              <a:r>
                <a:rPr lang="en-US" b="1" dirty="0">
                  <a:solidFill>
                    <a:srgbClr val="FF0000"/>
                  </a:solidFill>
                </a:rPr>
                <a:t>con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smtClean="0"/>
              <a:t>tập.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57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itchFamily="34" charset="0"/>
              </a:rPr>
              <a:t>Thứ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24 </a:t>
            </a:r>
            <a:r>
              <a:rPr lang="en-US" sz="3200" b="1" dirty="0" err="1" smtClean="0">
                <a:latin typeface="HP001 4 hàng" pitchFamily="34" charset="0"/>
              </a:rPr>
              <a:t>tháng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9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2020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597" y="123398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HP001 4 hàng" pitchFamily="34" charset="0"/>
              </a:rPr>
              <a:t>Luyện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từ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và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câu</a:t>
            </a:r>
            <a:endParaRPr lang="en-US" sz="4000" b="1" u="sng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813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cái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              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0800" y="2844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3</a:t>
            </a:r>
            <a:r>
              <a:rPr lang="en-US" b="1">
                <a:solidFill>
                  <a:srgbClr val="0000FF"/>
                </a:solidFill>
              </a:rPr>
              <a:t>. Đặt câu theo mẫu dưới đây 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2590800"/>
            <a:ext cx="3824287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2050" y="11541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09600" y="34242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8315325" y="28194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263279" y="1831517"/>
            <a:ext cx="4654113" cy="789902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1487" y="1828800"/>
            <a:ext cx="3810000" cy="7905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281487" y="2590800"/>
            <a:ext cx="4633913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6856" y="1964531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Ai (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53050" y="196691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0" y="29098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00550" y="2898322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828800" y="3505200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4400550" y="35052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1828800" y="41290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4419600" y="412498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844675" y="1716088"/>
            <a:ext cx="5562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Được dùng để giới thiệu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3048000" cy="5476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Ai (cái gì,con gì)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410200" y="2819400"/>
            <a:ext cx="3048000" cy="5476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là gì?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09600" y="4267200"/>
            <a:ext cx="3048000" cy="5476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Từ chỉ sự vật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4419600" y="4267200"/>
            <a:ext cx="609600" cy="5476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là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5410200" y="4252913"/>
            <a:ext cx="3048000" cy="54768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Từ chỉ sự vật</a:t>
            </a:r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H="1">
            <a:off x="1905000" y="2286000"/>
            <a:ext cx="2514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 flipH="1">
            <a:off x="2057400" y="3352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 flipH="1">
            <a:off x="7010400" y="3352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 flipH="1">
            <a:off x="4800600" y="3352800"/>
            <a:ext cx="1828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>
            <a:off x="4419600" y="2286000"/>
            <a:ext cx="2514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44675" y="1203325"/>
            <a:ext cx="5562600" cy="522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Câu kiểu Ai là gì?</a:t>
            </a:r>
          </a:p>
        </p:txBody>
      </p:sp>
    </p:spTree>
    <p:extLst>
      <p:ext uri="{BB962C8B-B14F-4D97-AF65-F5344CB8AC3E}">
        <p14:creationId xmlns:p14="http://schemas.microsoft.com/office/powerpoint/2010/main" val="2790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7" grpId="0" animBg="1"/>
      <p:bldP spid="112650" grpId="0" animBg="1"/>
      <p:bldP spid="112651" grpId="0" animBg="1"/>
      <p:bldP spid="112652" grpId="0" animBg="1"/>
      <p:bldP spid="112654" grpId="0" animBg="1"/>
      <p:bldP spid="112658" grpId="0" animBg="1"/>
      <p:bldP spid="112661" grpId="0" animBg="1"/>
      <p:bldP spid="112662" grpId="0" animBg="1"/>
      <p:bldP spid="112663" grpId="0" animBg="1"/>
      <p:bldP spid="112664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1739900" y="381000"/>
            <a:ext cx="5108575" cy="581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TimeH"/>
              </a:rPr>
              <a:t>Trß ch¬i : ai nhanh - ai ®óng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TimeH"/>
            </a:endParaRP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7677150" y="7620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7600950" y="7810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7639050" y="74295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7505700" y="8382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7581900" y="7810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14400" y="1325563"/>
            <a:ext cx="822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  </a:t>
            </a:r>
            <a:r>
              <a:rPr lang="en-US" sz="2500">
                <a:latin typeface="Arial" charset="0"/>
              </a:rPr>
              <a:t>1.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Nhóm từ nào sau đây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là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 b="1" i="1">
                <a:latin typeface="Arial" charset="0"/>
              </a:rPr>
              <a:t>từ chỉ sự vật: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1200150" y="2247900"/>
            <a:ext cx="62484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A.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chim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sẻ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nhắc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nhở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B.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viên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xe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đạp</a:t>
            </a:r>
            <a:r>
              <a:rPr lang="en-US" sz="2400" b="1" dirty="0">
                <a:latin typeface="Arial" charset="0"/>
              </a:rPr>
              <a:t> .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C. </a:t>
            </a:r>
            <a:r>
              <a:rPr lang="en-US" sz="2400" b="1" dirty="0" err="1">
                <a:latin typeface="Arial" charset="0"/>
              </a:rPr>
              <a:t>công</a:t>
            </a:r>
            <a:r>
              <a:rPr lang="en-US" sz="2400" b="1" dirty="0">
                <a:latin typeface="Arial" charset="0"/>
              </a:rPr>
              <a:t> an ; </a:t>
            </a:r>
            <a:r>
              <a:rPr lang="en-US" sz="2400" b="1" dirty="0" err="1">
                <a:latin typeface="Arial" charset="0"/>
              </a:rPr>
              <a:t>thầy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; </a:t>
            </a:r>
            <a:r>
              <a:rPr lang="en-US" sz="2400" b="1" dirty="0" err="1">
                <a:latin typeface="Arial" charset="0"/>
              </a:rPr>
              <a:t>siêng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năng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1676400" y="2686050"/>
            <a:ext cx="495300" cy="5715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800100" y="41148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500" dirty="0">
                <a:latin typeface="Arial" charset="0"/>
              </a:rPr>
              <a:t>2. </a:t>
            </a:r>
            <a:r>
              <a:rPr lang="en-US" sz="2500" dirty="0" err="1">
                <a:latin typeface="Arial" charset="0"/>
              </a:rPr>
              <a:t>Trong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các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sau</a:t>
            </a:r>
            <a:r>
              <a:rPr lang="en-US" sz="2500" dirty="0">
                <a:latin typeface="Arial" charset="0"/>
              </a:rPr>
              <a:t>,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nào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đúng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với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mẫu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b="1" i="1" dirty="0">
                <a:latin typeface="Arial" charset="0"/>
              </a:rPr>
              <a:t>Ai </a:t>
            </a:r>
            <a:r>
              <a:rPr lang="en-US" sz="2500" b="1" i="1" dirty="0" err="1">
                <a:latin typeface="Arial" charset="0"/>
              </a:rPr>
              <a:t>là</a:t>
            </a:r>
            <a:r>
              <a:rPr lang="en-US" sz="2500" b="1" i="1" dirty="0">
                <a:latin typeface="Arial" charset="0"/>
              </a:rPr>
              <a:t> </a:t>
            </a:r>
            <a:r>
              <a:rPr lang="en-US" sz="2500" b="1" i="1" dirty="0" err="1">
                <a:latin typeface="Arial" charset="0"/>
              </a:rPr>
              <a:t>gì</a:t>
            </a:r>
            <a:r>
              <a:rPr lang="en-US" sz="2500" b="1" i="1" dirty="0">
                <a:latin typeface="Arial" charset="0"/>
              </a:rPr>
              <a:t>?</a:t>
            </a:r>
            <a:r>
              <a:rPr lang="en-US" sz="25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047750" y="4757738"/>
            <a:ext cx="601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A. </a:t>
            </a:r>
            <a:r>
              <a:rPr lang="en-US" sz="2400" b="1" dirty="0" err="1">
                <a:latin typeface="Arial" charset="0"/>
              </a:rPr>
              <a:t>Bạn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chăm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học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B. Chị </a:t>
            </a:r>
            <a:r>
              <a:rPr lang="en-US" sz="2400" b="1" dirty="0" err="1">
                <a:latin typeface="Arial" charset="0"/>
              </a:rPr>
              <a:t>em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đang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nhặt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rau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C.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Ba </a:t>
            </a:r>
            <a:r>
              <a:rPr lang="en-US" sz="2400" b="1" dirty="0" err="1">
                <a:latin typeface="Arial" charset="0"/>
              </a:rPr>
              <a:t>là</a:t>
            </a:r>
            <a:r>
              <a:rPr lang="en-US" sz="2400" b="1" dirty="0">
                <a:latin typeface="Arial" charset="0"/>
              </a:rPr>
              <a:t> y </a:t>
            </a:r>
            <a:r>
              <a:rPr lang="en-US" sz="2400" b="1" dirty="0" err="1">
                <a:latin typeface="Arial" charset="0"/>
              </a:rPr>
              <a:t>tá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sp>
        <p:nvSpPr>
          <p:cNvPr id="100368" name="WordArt 16"/>
          <p:cNvSpPr>
            <a:spLocks noChangeArrowheads="1" noChangeShapeType="1" noTextEdit="1"/>
          </p:cNvSpPr>
          <p:nvPr/>
        </p:nvSpPr>
        <p:spPr bwMode="auto">
          <a:xfrm>
            <a:off x="7562850" y="55054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7543800" y="55245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7600950" y="54864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562850" y="54483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72" name="WordArt 20"/>
          <p:cNvSpPr>
            <a:spLocks noChangeArrowheads="1" noChangeShapeType="1" noTextEdit="1"/>
          </p:cNvSpPr>
          <p:nvPr/>
        </p:nvSpPr>
        <p:spPr bwMode="auto">
          <a:xfrm>
            <a:off x="7600950" y="55054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73" name="WordArt 21"/>
          <p:cNvSpPr>
            <a:spLocks noChangeArrowheads="1" noChangeShapeType="1" noTextEdit="1"/>
          </p:cNvSpPr>
          <p:nvPr/>
        </p:nvSpPr>
        <p:spPr bwMode="auto">
          <a:xfrm>
            <a:off x="7677150" y="53911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1619250" y="5772150"/>
            <a:ext cx="514350" cy="6096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32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3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3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3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5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3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3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3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8" grpId="0" animBg="1"/>
      <p:bldP spid="100358" grpId="1" animBg="1"/>
      <p:bldP spid="100359" grpId="0" animBg="1"/>
      <p:bldP spid="100359" grpId="1" animBg="1"/>
      <p:bldP spid="100360" grpId="0" animBg="1"/>
      <p:bldP spid="100360" grpId="1" animBg="1"/>
      <p:bldP spid="100361" grpId="0" animBg="1"/>
      <p:bldP spid="100361" grpId="1" animBg="1"/>
      <p:bldP spid="100362" grpId="0" animBg="1"/>
      <p:bldP spid="100362" grpId="1" animBg="1"/>
      <p:bldP spid="100365" grpId="0" animBg="1"/>
      <p:bldP spid="100366" grpId="0"/>
      <p:bldP spid="100367" grpId="0"/>
      <p:bldP spid="100368" grpId="0" animBg="1"/>
      <p:bldP spid="100368" grpId="1" animBg="1"/>
      <p:bldP spid="100369" grpId="0" animBg="1"/>
      <p:bldP spid="100369" grpId="1" animBg="1"/>
      <p:bldP spid="100370" grpId="0" animBg="1"/>
      <p:bldP spid="100370" grpId="1" animBg="1"/>
      <p:bldP spid="100371" grpId="0" animBg="1"/>
      <p:bldP spid="100371" grpId="1" animBg="1"/>
      <p:bldP spid="100372" grpId="0" animBg="1"/>
      <p:bldP spid="100372" grpId="1" animBg="1"/>
      <p:bldP spid="100373" grpId="0" animBg="1"/>
      <p:bldP spid="100373" grpId="1" animBg="1"/>
      <p:bldP spid="1003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-7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b="1" u="sng" dirty="0" err="1">
                <a:solidFill>
                  <a:srgbClr val="C00000"/>
                </a:solidFill>
              </a:rPr>
              <a:t>Bài</a:t>
            </a:r>
            <a:r>
              <a:rPr lang="en-US" b="1" u="sng" dirty="0">
                <a:solidFill>
                  <a:srgbClr val="C00000"/>
                </a:solidFill>
              </a:rPr>
              <a:t> 1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(</a:t>
            </a:r>
            <a:r>
              <a:rPr lang="en-US" b="1" dirty="0" err="1"/>
              <a:t>người</a:t>
            </a:r>
            <a:r>
              <a:rPr lang="en-US" b="1" dirty="0"/>
              <a:t>,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, con </a:t>
            </a:r>
            <a:r>
              <a:rPr lang="en-US" b="1" dirty="0" err="1"/>
              <a:t>vật</a:t>
            </a:r>
            <a:r>
              <a:rPr lang="en-US" b="1" dirty="0"/>
              <a:t>,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cối</a:t>
            </a:r>
            <a:r>
              <a:rPr lang="en-US" b="1" dirty="0"/>
              <a:t>,…)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: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524000" y="412750"/>
            <a:ext cx="60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276600" y="381000"/>
            <a:ext cx="1905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838200"/>
            <a:ext cx="2667000" cy="1981847"/>
            <a:chOff x="152400" y="838200"/>
            <a:chExt cx="2667000" cy="1981847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152400" y="838200"/>
              <a:ext cx="2667000" cy="1981847"/>
              <a:chOff x="192" y="259"/>
              <a:chExt cx="1728" cy="1152"/>
            </a:xfrm>
          </p:grpSpPr>
          <p:sp>
            <p:nvSpPr>
              <p:cNvPr id="5135" name="Rectangle 36" descr="Cork"/>
              <p:cNvSpPr>
                <a:spLocks noChangeArrowheads="1"/>
              </p:cNvSpPr>
              <p:nvPr/>
            </p:nvSpPr>
            <p:spPr bwMode="auto">
              <a:xfrm>
                <a:off x="192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6" name="Picture 37" descr="chu bo do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09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226483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838200"/>
            <a:ext cx="2833688" cy="1981847"/>
            <a:chOff x="3200400" y="838200"/>
            <a:chExt cx="2833688" cy="1981847"/>
          </a:xfrm>
        </p:grpSpPr>
        <p:grpSp>
          <p:nvGrpSpPr>
            <p:cNvPr id="5131" name="Group 38"/>
            <p:cNvGrpSpPr>
              <a:grpSpLocks/>
            </p:cNvGrpSpPr>
            <p:nvPr/>
          </p:nvGrpSpPr>
          <p:grpSpPr bwMode="auto">
            <a:xfrm>
              <a:off x="3200400" y="838200"/>
              <a:ext cx="2833688" cy="1981847"/>
              <a:chOff x="2016" y="259"/>
              <a:chExt cx="1728" cy="1152"/>
            </a:xfrm>
          </p:grpSpPr>
          <p:sp>
            <p:nvSpPr>
              <p:cNvPr id="5133" name="Rectangle 39" descr="Cork"/>
              <p:cNvSpPr>
                <a:spLocks noChangeArrowheads="1"/>
              </p:cNvSpPr>
              <p:nvPr/>
            </p:nvSpPr>
            <p:spPr bwMode="auto">
              <a:xfrm>
                <a:off x="2016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4" name="Picture 40" descr="Untitled-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" y="306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Oval 27"/>
            <p:cNvSpPr/>
            <p:nvPr/>
          </p:nvSpPr>
          <p:spPr>
            <a:xfrm>
              <a:off x="3278717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4902" y="762000"/>
            <a:ext cx="2802898" cy="2038471"/>
            <a:chOff x="6264902" y="762000"/>
            <a:chExt cx="2802898" cy="2038471"/>
          </a:xfrm>
        </p:grpSpPr>
        <p:pic>
          <p:nvPicPr>
            <p:cNvPr id="5132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902" y="762000"/>
              <a:ext cx="2802898" cy="203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415185" y="91799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749551"/>
            <a:ext cx="2667000" cy="2201266"/>
            <a:chOff x="152400" y="2749551"/>
            <a:chExt cx="2667000" cy="2201266"/>
          </a:xfrm>
        </p:grpSpPr>
        <p:grpSp>
          <p:nvGrpSpPr>
            <p:cNvPr id="5125" name="Group 17"/>
            <p:cNvGrpSpPr>
              <a:grpSpLocks/>
            </p:cNvGrpSpPr>
            <p:nvPr/>
          </p:nvGrpSpPr>
          <p:grpSpPr bwMode="auto">
            <a:xfrm>
              <a:off x="152400" y="2749551"/>
              <a:ext cx="2667000" cy="2201266"/>
              <a:chOff x="2016" y="240"/>
              <a:chExt cx="1728" cy="1152"/>
            </a:xfrm>
          </p:grpSpPr>
          <p:sp>
            <p:nvSpPr>
              <p:cNvPr id="5145" name="Rectangle 18" descr="Cork"/>
              <p:cNvSpPr>
                <a:spLocks noChangeArrowheads="1"/>
              </p:cNvSpPr>
              <p:nvPr/>
            </p:nvSpPr>
            <p:spPr bwMode="auto">
              <a:xfrm>
                <a:off x="2016" y="240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6" name="Picture 19" descr="may bay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88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Oval 29"/>
            <p:cNvSpPr/>
            <p:nvPr/>
          </p:nvSpPr>
          <p:spPr>
            <a:xfrm>
              <a:off x="226483" y="284127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0" y="2724151"/>
            <a:ext cx="2819400" cy="2229578"/>
            <a:chOff x="3200400" y="2724151"/>
            <a:chExt cx="2819400" cy="2229578"/>
          </a:xfrm>
        </p:grpSpPr>
        <p:grpSp>
          <p:nvGrpSpPr>
            <p:cNvPr id="5126" name="Group 23"/>
            <p:cNvGrpSpPr>
              <a:grpSpLocks/>
            </p:cNvGrpSpPr>
            <p:nvPr/>
          </p:nvGrpSpPr>
          <p:grpSpPr bwMode="auto">
            <a:xfrm>
              <a:off x="3200400" y="2724151"/>
              <a:ext cx="2819400" cy="2229578"/>
              <a:chOff x="3840" y="288"/>
              <a:chExt cx="1728" cy="1152"/>
            </a:xfrm>
          </p:grpSpPr>
          <p:sp>
            <p:nvSpPr>
              <p:cNvPr id="5143" name="Rectangle 24" descr="Cork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4" name="Picture 25" descr="Voi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0"/>
                <a:ext cx="1632" cy="110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Oval 30"/>
            <p:cNvSpPr/>
            <p:nvPr/>
          </p:nvSpPr>
          <p:spPr>
            <a:xfrm>
              <a:off x="3276600" y="28200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1102" y="2730501"/>
            <a:ext cx="2667000" cy="2222500"/>
            <a:chOff x="6341102" y="2730501"/>
            <a:chExt cx="2667000" cy="2222500"/>
          </a:xfrm>
        </p:grpSpPr>
        <p:grpSp>
          <p:nvGrpSpPr>
            <p:cNvPr id="5127" name="Group 26"/>
            <p:cNvGrpSpPr>
              <a:grpSpLocks/>
            </p:cNvGrpSpPr>
            <p:nvPr/>
          </p:nvGrpSpPr>
          <p:grpSpPr bwMode="auto">
            <a:xfrm>
              <a:off x="6341102" y="2730501"/>
              <a:ext cx="2667000" cy="2222500"/>
              <a:chOff x="3840" y="1536"/>
              <a:chExt cx="1728" cy="1152"/>
            </a:xfrm>
          </p:grpSpPr>
          <p:sp>
            <p:nvSpPr>
              <p:cNvPr id="5141" name="Rectangle 27" descr="Cork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2" name="Picture 28" descr="buffal4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584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Oval 31"/>
            <p:cNvSpPr/>
            <p:nvPr/>
          </p:nvSpPr>
          <p:spPr>
            <a:xfrm>
              <a:off x="6415185" y="2860398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9773" y="4772025"/>
            <a:ext cx="2618827" cy="2085975"/>
            <a:chOff x="1419773" y="4772025"/>
            <a:chExt cx="2618827" cy="2085975"/>
          </a:xfrm>
        </p:grpSpPr>
        <p:grpSp>
          <p:nvGrpSpPr>
            <p:cNvPr id="5129" name="Group 32"/>
            <p:cNvGrpSpPr>
              <a:grpSpLocks/>
            </p:cNvGrpSpPr>
            <p:nvPr/>
          </p:nvGrpSpPr>
          <p:grpSpPr bwMode="auto">
            <a:xfrm>
              <a:off x="1419773" y="4772025"/>
              <a:ext cx="2618827" cy="2085975"/>
              <a:chOff x="2016" y="2835"/>
              <a:chExt cx="1728" cy="1248"/>
            </a:xfrm>
          </p:grpSpPr>
          <p:sp>
            <p:nvSpPr>
              <p:cNvPr id="5137" name="Rectangle 33" descr="Cork"/>
              <p:cNvSpPr>
                <a:spLocks noChangeArrowheads="1"/>
              </p:cNvSpPr>
              <p:nvPr/>
            </p:nvSpPr>
            <p:spPr bwMode="auto">
              <a:xfrm>
                <a:off x="2016" y="2835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8" name="Picture 34" descr="âcy du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" y="2865"/>
                <a:ext cx="1680" cy="1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Oval 32"/>
            <p:cNvSpPr/>
            <p:nvPr/>
          </p:nvSpPr>
          <p:spPr>
            <a:xfrm>
              <a:off x="1524000" y="510540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4751" y="4662237"/>
            <a:ext cx="2692449" cy="2195763"/>
            <a:chOff x="5384751" y="4662237"/>
            <a:chExt cx="2692449" cy="2195763"/>
          </a:xfrm>
        </p:grpSpPr>
        <p:grpSp>
          <p:nvGrpSpPr>
            <p:cNvPr id="5128" name="Group 29"/>
            <p:cNvGrpSpPr>
              <a:grpSpLocks/>
            </p:cNvGrpSpPr>
            <p:nvPr/>
          </p:nvGrpSpPr>
          <p:grpSpPr bwMode="auto">
            <a:xfrm>
              <a:off x="5384751" y="4662237"/>
              <a:ext cx="2692449" cy="2195763"/>
              <a:chOff x="4032" y="2928"/>
              <a:chExt cx="1728" cy="1248"/>
            </a:xfrm>
          </p:grpSpPr>
          <p:sp>
            <p:nvSpPr>
              <p:cNvPr id="5139" name="Rectangle 30" descr="Cork"/>
              <p:cNvSpPr>
                <a:spLocks noChangeArrowheads="1"/>
              </p:cNvSpPr>
              <p:nvPr/>
            </p:nvSpPr>
            <p:spPr bwMode="auto">
              <a:xfrm>
                <a:off x="4032" y="2928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0" name="Picture 31" descr="canh dong mia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976"/>
                <a:ext cx="1632" cy="116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Oval 33"/>
            <p:cNvSpPr/>
            <p:nvPr/>
          </p:nvSpPr>
          <p:spPr>
            <a:xfrm>
              <a:off x="5467653" y="5083629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7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u bo 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01638"/>
            <a:ext cx="64865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3733800" y="5583238"/>
            <a:ext cx="2100263" cy="741362"/>
            <a:chOff x="2352" y="3504"/>
            <a:chExt cx="1323" cy="467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16" y="3504"/>
              <a:ext cx="9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/>
                <a:t>bộ đội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447800" y="4495800"/>
            <a:ext cx="1295400" cy="1087438"/>
            <a:chOff x="0" y="3695"/>
            <a:chExt cx="618" cy="625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695"/>
              <a:ext cx="599" cy="625"/>
              <a:chOff x="884" y="2523"/>
              <a:chExt cx="862" cy="862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581400" y="5257800"/>
            <a:ext cx="2386013" cy="641350"/>
            <a:chOff x="2304" y="3312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12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/>
                <a:t>công nhân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371600" y="4724399"/>
            <a:ext cx="1371600" cy="1085855"/>
            <a:chOff x="1440" y="3408"/>
            <a:chExt cx="477" cy="33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67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581400" y="5486400"/>
            <a:ext cx="2057400" cy="914400"/>
            <a:chOff x="1248" y="568"/>
            <a:chExt cx="768" cy="288"/>
          </a:xfrm>
        </p:grpSpPr>
        <p:sp>
          <p:nvSpPr>
            <p:cNvPr id="8208" name="AutoShape 14"/>
            <p:cNvSpPr>
              <a:spLocks noChangeArrowheads="1"/>
            </p:cNvSpPr>
            <p:nvPr/>
          </p:nvSpPr>
          <p:spPr bwMode="auto">
            <a:xfrm>
              <a:off x="1248" y="568"/>
              <a:ext cx="768" cy="288"/>
            </a:xfrm>
            <a:prstGeom prst="flowChartTerminator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764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296" y="584"/>
              <a:ext cx="672" cy="240"/>
            </a:xfrm>
            <a:prstGeom prst="flowChartTerminator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838575" y="5511800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ô tô</a:t>
            </a:r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304800" y="4564856"/>
            <a:ext cx="1388171" cy="1150144"/>
            <a:chOff x="199" y="3754"/>
            <a:chExt cx="561" cy="566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787"/>
              <a:ext cx="488" cy="4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787"/>
              <a:ext cx="487" cy="4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09"/>
              <a:ext cx="439" cy="44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43" y="3848"/>
              <a:ext cx="43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57200" y="304800"/>
            <a:ext cx="8382000" cy="5257800"/>
            <a:chOff x="1104" y="192"/>
            <a:chExt cx="3984" cy="2971"/>
          </a:xfrm>
        </p:grpSpPr>
        <p:pic>
          <p:nvPicPr>
            <p:cNvPr id="9224" name="Picture 3" descr="may 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984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1104" y="2496"/>
              <a:ext cx="599" cy="625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27" y="2575"/>
                <a:ext cx="46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543761" y="5816857"/>
            <a:ext cx="2133600" cy="914400"/>
            <a:chOff x="576" y="3744"/>
            <a:chExt cx="1344" cy="576"/>
          </a:xfrm>
        </p:grpSpPr>
        <p:grpSp>
          <p:nvGrpSpPr>
            <p:cNvPr id="9220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9222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594" y="3760"/>
              <a:ext cx="132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 err="1"/>
                <a:t>máy</a:t>
              </a:r>
              <a:r>
                <a:rPr lang="en-US" sz="4000" b="1" dirty="0"/>
                <a:t>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34" y="358881"/>
            <a:ext cx="8059993" cy="5288339"/>
            <a:chOff x="820993" y="426661"/>
            <a:chExt cx="7620000" cy="4876800"/>
          </a:xfrm>
        </p:grpSpPr>
        <p:pic>
          <p:nvPicPr>
            <p:cNvPr id="10248" name="Picture 3" descr="V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28" y="426661"/>
              <a:ext cx="7590465" cy="481676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820993" y="4341340"/>
              <a:ext cx="1473053" cy="962121"/>
              <a:chOff x="0" y="3695"/>
              <a:chExt cx="798" cy="62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0252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3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4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6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7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4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1" name="Text Box 15"/>
              <p:cNvSpPr txBox="1">
                <a:spLocks noChangeArrowheads="1"/>
              </p:cNvSpPr>
              <p:nvPr/>
            </p:nvSpPr>
            <p:spPr bwMode="auto">
              <a:xfrm>
                <a:off x="171" y="3756"/>
                <a:ext cx="627" cy="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429000" y="5715000"/>
            <a:ext cx="2057400" cy="914400"/>
            <a:chOff x="576" y="3744"/>
            <a:chExt cx="1296" cy="576"/>
          </a:xfrm>
        </p:grpSpPr>
        <p:grpSp>
          <p:nvGrpSpPr>
            <p:cNvPr id="10244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0246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5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voi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16730" y="207468"/>
            <a:ext cx="7941469" cy="5278931"/>
            <a:chOff x="1056" y="96"/>
            <a:chExt cx="3936" cy="3229"/>
          </a:xfrm>
        </p:grpSpPr>
        <p:pic>
          <p:nvPicPr>
            <p:cNvPr id="11272" name="Picture 3" descr="buffal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6"/>
              <a:ext cx="3936" cy="322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1056" y="2688"/>
              <a:ext cx="619" cy="625"/>
              <a:chOff x="0" y="3695"/>
              <a:chExt cx="619" cy="625"/>
            </a:xfrm>
          </p:grpSpPr>
          <p:grpSp>
            <p:nvGrpSpPr>
              <p:cNvPr id="11274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1276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7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8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0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1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4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5" name="Text Box 15"/>
              <p:cNvSpPr txBox="1">
                <a:spLocks noChangeArrowheads="1"/>
              </p:cNvSpPr>
              <p:nvPr/>
            </p:nvSpPr>
            <p:spPr bwMode="auto">
              <a:xfrm>
                <a:off x="158" y="3776"/>
                <a:ext cx="461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501974" y="5756275"/>
            <a:ext cx="2057400" cy="914400"/>
            <a:chOff x="576" y="3744"/>
            <a:chExt cx="1296" cy="576"/>
          </a:xfrm>
        </p:grpSpPr>
        <p:grpSp>
          <p:nvGrpSpPr>
            <p:cNvPr id="11268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1270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9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trâu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622</Words>
  <Application>Microsoft Office PowerPoint</Application>
  <PresentationFormat>On-screen Show (4:3)</PresentationFormat>
  <Paragraphs>205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AutoBVT</cp:lastModifiedBy>
  <cp:revision>52</cp:revision>
  <dcterms:created xsi:type="dcterms:W3CDTF">2015-09-01T15:22:32Z</dcterms:created>
  <dcterms:modified xsi:type="dcterms:W3CDTF">2020-09-23T12:06:49Z</dcterms:modified>
</cp:coreProperties>
</file>